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8" r:id="rId3"/>
    <p:sldId id="261" r:id="rId4"/>
    <p:sldId id="259" r:id="rId5"/>
    <p:sldId id="260" r:id="rId6"/>
    <p:sldId id="263" r:id="rId7"/>
    <p:sldId id="264" r:id="rId8"/>
    <p:sldId id="265" r:id="rId9"/>
    <p:sldId id="266" r:id="rId10"/>
    <p:sldId id="267" r:id="rId11"/>
    <p:sldId id="288" r:id="rId12"/>
    <p:sldId id="274" r:id="rId13"/>
    <p:sldId id="268" r:id="rId14"/>
    <p:sldId id="270" r:id="rId15"/>
    <p:sldId id="275" r:id="rId16"/>
    <p:sldId id="271" r:id="rId17"/>
    <p:sldId id="272" r:id="rId18"/>
    <p:sldId id="273" r:id="rId19"/>
    <p:sldId id="276" r:id="rId20"/>
    <p:sldId id="277" r:id="rId21"/>
    <p:sldId id="278" r:id="rId22"/>
    <p:sldId id="279" r:id="rId23"/>
    <p:sldId id="281" r:id="rId24"/>
    <p:sldId id="282" r:id="rId25"/>
    <p:sldId id="283" r:id="rId26"/>
    <p:sldId id="284" r:id="rId27"/>
    <p:sldId id="285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4910"/>
    <p:restoredTop sz="94674"/>
  </p:normalViewPr>
  <p:slideViewPr>
    <p:cSldViewPr snapToGrid="0" snapToObjects="1">
      <p:cViewPr varScale="1">
        <p:scale>
          <a:sx n="69" d="100"/>
          <a:sy n="69" d="100"/>
        </p:scale>
        <p:origin x="52" y="12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2/20/2020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2/20/2020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2/20/2020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2/20/2020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2/20/2020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2/20/2020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2/20/2020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B2330-4B54-164D-A074-D840BE0925C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IOT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FBD1D0-D80C-9649-9BA5-52A36593C21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Circuits &amp; microcontrollers</a:t>
            </a:r>
          </a:p>
        </p:txBody>
      </p:sp>
    </p:spTree>
    <p:extLst>
      <p:ext uri="{BB962C8B-B14F-4D97-AF65-F5344CB8AC3E}">
        <p14:creationId xmlns:p14="http://schemas.microsoft.com/office/powerpoint/2010/main" val="3966149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BCB96-3539-7042-BD03-6C33D953D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Resistance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E9E3F3-D0E6-1647-B697-2CAD99880F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Resistance measures how a material reduces the flow of electric current through it (unit of measure is in Ohms)</a:t>
            </a:r>
          </a:p>
          <a:p>
            <a:r>
              <a:rPr lang="en-US" dirty="0"/>
              <a:t>Copper and aluminum (conductors) create a very low level of resistance</a:t>
            </a:r>
          </a:p>
          <a:p>
            <a:r>
              <a:rPr lang="en-US" dirty="0"/>
              <a:t>Rubber (insulator) creates a very high level of resistance</a:t>
            </a:r>
          </a:p>
          <a:p>
            <a:r>
              <a:rPr lang="en-US" dirty="0"/>
              <a:t>The higher the level of resistance in a circuit, the less current will flow</a:t>
            </a:r>
          </a:p>
          <a:p>
            <a:r>
              <a:rPr lang="en-US" dirty="0"/>
              <a:t>If we want to lower the current flow in a circuit, we use a resistor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4137F9-89E5-F74F-9AF2-9C5CF0045B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4547" y="0"/>
            <a:ext cx="7811202" cy="6863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9791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BCB96-3539-7042-BD03-6C33D953D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E9E3F3-D0E6-1647-B697-2CAD99880F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Voltage is the difference in charge between 2 points - it represents electrical potential (measured in Volts)</a:t>
            </a:r>
          </a:p>
          <a:p>
            <a:r>
              <a:rPr lang="en-US" dirty="0"/>
              <a:t>Resistance measures the ability to slow down the flow of electrical charge in a circuit (measured in Ohms)</a:t>
            </a:r>
          </a:p>
          <a:p>
            <a:r>
              <a:rPr lang="en-US" dirty="0"/>
              <a:t>Current is the flow of electrical charge (measured in Amps)</a:t>
            </a:r>
          </a:p>
        </p:txBody>
      </p:sp>
    </p:spTree>
    <p:extLst>
      <p:ext uri="{BB962C8B-B14F-4D97-AF65-F5344CB8AC3E}">
        <p14:creationId xmlns:p14="http://schemas.microsoft.com/office/powerpoint/2010/main" val="23757097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BCB96-3539-7042-BD03-6C33D953D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Ohm’s law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E9E3F3-D0E6-1647-B697-2CAD99880F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Ohm’s Law is used to determine proper resistance in a circuit </a:t>
            </a:r>
          </a:p>
          <a:p>
            <a:r>
              <a:rPr lang="en-US" dirty="0"/>
              <a:t>An LED is rated based on its forward voltage (volts) and current (milliamps) needed to power it</a:t>
            </a:r>
          </a:p>
          <a:p>
            <a:r>
              <a:rPr lang="en-US" dirty="0"/>
              <a:t>Our LED is rated at </a:t>
            </a:r>
            <a:r>
              <a:rPr lang="en-US" dirty="0" err="1"/>
              <a:t>fV</a:t>
            </a:r>
            <a:r>
              <a:rPr lang="en-US" dirty="0"/>
              <a:t> = 3.2 V and I = 20 mA</a:t>
            </a:r>
          </a:p>
          <a:p>
            <a:r>
              <a:rPr lang="en-US" dirty="0"/>
              <a:t>Our power supply is </a:t>
            </a:r>
            <a:r>
              <a:rPr lang="en-US" dirty="0" err="1"/>
              <a:t>sV</a:t>
            </a:r>
            <a:r>
              <a:rPr lang="en-US" dirty="0"/>
              <a:t> = 9 V</a:t>
            </a:r>
          </a:p>
          <a:p>
            <a:r>
              <a:rPr lang="en-US" dirty="0"/>
              <a:t>R = (</a:t>
            </a:r>
            <a:r>
              <a:rPr lang="en-US" dirty="0" err="1"/>
              <a:t>sV</a:t>
            </a:r>
            <a:r>
              <a:rPr lang="en-US" dirty="0"/>
              <a:t> - </a:t>
            </a:r>
            <a:r>
              <a:rPr lang="en-US" dirty="0" err="1"/>
              <a:t>fV</a:t>
            </a:r>
            <a:r>
              <a:rPr lang="en-US" dirty="0"/>
              <a:t>) / I</a:t>
            </a:r>
          </a:p>
          <a:p>
            <a:r>
              <a:rPr lang="en-US" dirty="0"/>
              <a:t>R = (9 V - 3.2 V) / 20 mA = .29 * 1000 (mA to A) = 290 </a:t>
            </a:r>
            <a:r>
              <a:rPr lang="el-GR" dirty="0"/>
              <a:t>Ω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7A000FD-8979-2249-88EB-5570982BC0F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2190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BCB96-3539-7042-BD03-6C33D953D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LED CIRCUIT DEMO – PART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E9E3F3-D0E6-1647-B697-2CAD99880F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Create a circuit with a 9V battery, </a:t>
            </a:r>
            <a:br>
              <a:rPr lang="en-US" dirty="0"/>
            </a:br>
            <a:r>
              <a:rPr lang="en-US" dirty="0"/>
              <a:t>an LED light, and a 330 </a:t>
            </a:r>
            <a:r>
              <a:rPr lang="el-GR" dirty="0"/>
              <a:t>Ω </a:t>
            </a:r>
            <a:r>
              <a:rPr lang="en-US" dirty="0"/>
              <a:t>resistor</a:t>
            </a:r>
          </a:p>
          <a:p>
            <a:pPr marL="0" indent="0">
              <a:buNone/>
            </a:pPr>
            <a:r>
              <a:rPr lang="en-US" dirty="0"/>
              <a:t>Test the circuit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640D1CDB-0EC1-4263-8F74-CC8EECC62B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96128" y="1680973"/>
            <a:ext cx="5491428" cy="4839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8857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400B74E-1044-F740-B56F-2FA17A6D7F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6325" y="1143794"/>
            <a:ext cx="1028700" cy="27051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AABCB96-3539-7042-BD03-6C33D953D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polarity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E9E3F3-D0E6-1647-B697-2CAD99880F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happens if we reverse the pins on the LED light?</a:t>
            </a:r>
          </a:p>
          <a:p>
            <a:r>
              <a:rPr lang="en-US" dirty="0"/>
              <a:t>LED lights are polarized - they can only be connected to a circuit in one direction</a:t>
            </a:r>
          </a:p>
          <a:p>
            <a:r>
              <a:rPr lang="en-US" dirty="0"/>
              <a:t>Anode (long pin) - positive side of an LED</a:t>
            </a:r>
          </a:p>
          <a:p>
            <a:r>
              <a:rPr lang="en-US" dirty="0"/>
              <a:t>Cathode (short pin) - negative side of an LED</a:t>
            </a:r>
          </a:p>
        </p:txBody>
      </p:sp>
    </p:spTree>
    <p:extLst>
      <p:ext uri="{BB962C8B-B14F-4D97-AF65-F5344CB8AC3E}">
        <p14:creationId xmlns:p14="http://schemas.microsoft.com/office/powerpoint/2010/main" val="32579227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BCB96-3539-7042-BD03-6C33D953D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/ closed circuits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E9E3F3-D0E6-1647-B697-2CAD99880F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Sometimes circuits are referred to as Open or Closed</a:t>
            </a:r>
          </a:p>
          <a:p>
            <a:r>
              <a:rPr lang="en-US" dirty="0"/>
              <a:t>Remember that a circuit is a loop – a path for electric charge to flow from (+) to (-)</a:t>
            </a:r>
          </a:p>
          <a:p>
            <a:r>
              <a:rPr lang="en-US" dirty="0"/>
              <a:t>A closed circuit is one in which there are no breaks in the path</a:t>
            </a:r>
          </a:p>
          <a:p>
            <a:r>
              <a:rPr lang="en-US" dirty="0"/>
              <a:t>An open circuit is one in which there is 1 or more break in the path</a:t>
            </a:r>
          </a:p>
        </p:txBody>
      </p:sp>
    </p:spTree>
    <p:extLst>
      <p:ext uri="{BB962C8B-B14F-4D97-AF65-F5344CB8AC3E}">
        <p14:creationId xmlns:p14="http://schemas.microsoft.com/office/powerpoint/2010/main" val="6630111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BCB96-3539-7042-BD03-6C33D953D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/ closed circuits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E9E3F3-D0E6-1647-B697-2CAD99880F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Consider the LED circuit</a:t>
            </a:r>
          </a:p>
          <a:p>
            <a:r>
              <a:rPr lang="en-US" dirty="0"/>
              <a:t>What would happen if one of the wires is disconnected from the  breadboard?</a:t>
            </a:r>
          </a:p>
          <a:p>
            <a:r>
              <a:rPr lang="en-US" dirty="0"/>
              <a:t>The circuit would be broken (open) preventing the flow of electric charge through it</a:t>
            </a:r>
          </a:p>
          <a:p>
            <a:r>
              <a:rPr lang="en-US" dirty="0"/>
              <a:t>Reconnecting the wire would then “close” the circuit again</a:t>
            </a:r>
          </a:p>
          <a:p>
            <a:r>
              <a:rPr lang="en-US" dirty="0"/>
              <a:t>Where else do you see this in everyday life?</a:t>
            </a:r>
          </a:p>
        </p:txBody>
      </p:sp>
    </p:spTree>
    <p:extLst>
      <p:ext uri="{BB962C8B-B14F-4D97-AF65-F5344CB8AC3E}">
        <p14:creationId xmlns:p14="http://schemas.microsoft.com/office/powerpoint/2010/main" val="29628341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BCB96-3539-7042-BD03-6C33D953D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switch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E9E3F3-D0E6-1647-B697-2CAD99880F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There are a number of different switches that can be applied to electric circuits</a:t>
            </a:r>
          </a:p>
          <a:p>
            <a:r>
              <a:rPr lang="en-US" dirty="0"/>
              <a:t>All switches can interrupt current in an electric circuit</a:t>
            </a:r>
          </a:p>
        </p:txBody>
      </p:sp>
    </p:spTree>
    <p:extLst>
      <p:ext uri="{BB962C8B-B14F-4D97-AF65-F5344CB8AC3E}">
        <p14:creationId xmlns:p14="http://schemas.microsoft.com/office/powerpoint/2010/main" val="14844909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BCB96-3539-7042-BD03-6C33D953D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toggle switch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E9E3F3-D0E6-1647-B697-2CAD99880F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 toggle switch is manually activated using a lever</a:t>
            </a:r>
          </a:p>
          <a:p>
            <a:r>
              <a:rPr lang="en-US" dirty="0"/>
              <a:t>A toggle opens and closes a circuit</a:t>
            </a:r>
          </a:p>
          <a:p>
            <a:r>
              <a:rPr lang="en-US" dirty="0"/>
              <a:t>Some toggle switches can be used to redirect flow of electricity between 2 or more components</a:t>
            </a:r>
          </a:p>
          <a:p>
            <a:r>
              <a:rPr lang="en-US" dirty="0"/>
              <a:t>Do you have a light at home that can be turned on and off using separate switches?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9ACB4E-7792-064F-9C9D-65312CC0DA82}"/>
              </a:ext>
            </a:extLst>
          </p:cNvPr>
          <p:cNvSpPr txBox="1"/>
          <p:nvPr/>
        </p:nvSpPr>
        <p:spPr>
          <a:xfrm>
            <a:off x="3336324" y="130981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E180CE-BF54-4A43-822F-9A2E5FE2B1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0088" y="824403"/>
            <a:ext cx="8382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54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BCB96-3539-7042-BD03-6C33D953D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switched led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E9E3F3-D0E6-1647-B697-2CAD99880F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Add a momentary switch to </a:t>
            </a:r>
            <a:br>
              <a:rPr lang="en-US" dirty="0"/>
            </a:br>
            <a:r>
              <a:rPr lang="en-US" dirty="0"/>
              <a:t>the LED circuit</a:t>
            </a:r>
          </a:p>
          <a:p>
            <a:r>
              <a:rPr lang="en-US" dirty="0"/>
              <a:t>Test the circuit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577682B5-21D0-44B8-9E9D-C40E730803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54784" y="1668829"/>
            <a:ext cx="5515604" cy="4861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7118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BCB96-3539-7042-BD03-6C33D953D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electricity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E9E3F3-D0E6-1647-B697-2CAD99880F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Electricity is the movement of electrons</a:t>
            </a:r>
          </a:p>
          <a:p>
            <a:r>
              <a:rPr lang="en-US" dirty="0"/>
              <a:t>Electrons contain an electric charge</a:t>
            </a:r>
          </a:p>
          <a:p>
            <a:r>
              <a:rPr lang="en-US" dirty="0"/>
              <a:t>This charge can be harnessed to do work like lighting a bulb, providing power to your laptop, etc..</a:t>
            </a:r>
          </a:p>
        </p:txBody>
      </p:sp>
    </p:spTree>
    <p:extLst>
      <p:ext uri="{BB962C8B-B14F-4D97-AF65-F5344CB8AC3E}">
        <p14:creationId xmlns:p14="http://schemas.microsoft.com/office/powerpoint/2010/main" val="10051807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BCB96-3539-7042-BD03-6C33D953D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E9E3F3-D0E6-1647-B697-2CAD99880F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Additional components can be added to circuits in many different ways</a:t>
            </a:r>
          </a:p>
          <a:p>
            <a:r>
              <a:rPr lang="en-US" dirty="0"/>
              <a:t>You may have heard of series or parallel circuits?</a:t>
            </a:r>
          </a:p>
          <a:p>
            <a:r>
              <a:rPr lang="en-US" dirty="0"/>
              <a:t>When components are connected in series, a broken component will break the entire circuit</a:t>
            </a:r>
          </a:p>
          <a:p>
            <a:r>
              <a:rPr lang="en-US" dirty="0"/>
              <a:t>When components are connected in parallel, a broken component will not break the entire circuit</a:t>
            </a:r>
          </a:p>
        </p:txBody>
      </p:sp>
    </p:spTree>
    <p:extLst>
      <p:ext uri="{BB962C8B-B14F-4D97-AF65-F5344CB8AC3E}">
        <p14:creationId xmlns:p14="http://schemas.microsoft.com/office/powerpoint/2010/main" val="2143667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BCB96-3539-7042-BD03-6C33D953D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E9E3F3-D0E6-1647-B697-2CAD99880F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Let’s add a buzzer to the circuit –</a:t>
            </a:r>
            <a:br>
              <a:rPr lang="en-US" dirty="0"/>
            </a:br>
            <a:r>
              <a:rPr lang="en-US" dirty="0"/>
              <a:t>like an LED, a buzzer is polarized</a:t>
            </a:r>
          </a:p>
          <a:p>
            <a:r>
              <a:rPr lang="en-US" dirty="0"/>
              <a:t>Resistance is not needed</a:t>
            </a:r>
          </a:p>
          <a:p>
            <a:r>
              <a:rPr lang="en-US" dirty="0"/>
              <a:t>Test the circuit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35910874-618C-468A-BBD0-A2F5469751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32470" y="1715751"/>
            <a:ext cx="6290980" cy="4872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1332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BCB96-3539-7042-BD03-6C33D953D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toggled led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E9E3F3-D0E6-1647-B697-2CAD99880F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Create a new LED circuit with </a:t>
            </a:r>
            <a:br>
              <a:rPr lang="en-US" dirty="0"/>
            </a:br>
            <a:r>
              <a:rPr lang="en-US" dirty="0"/>
              <a:t>a toggle switch</a:t>
            </a:r>
          </a:p>
          <a:p>
            <a:r>
              <a:rPr lang="en-US" dirty="0"/>
              <a:t>Test the circuit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B77EFB2C-E7DB-4582-BB1B-A1A29ABE28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02100" y="1477819"/>
            <a:ext cx="5867348" cy="5292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9220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BCB96-3539-7042-BD03-6C33D953D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Relevance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E9E3F3-D0E6-1647-B697-2CAD99880F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So, why does any of this matter?</a:t>
            </a:r>
          </a:p>
          <a:p>
            <a:r>
              <a:rPr lang="en-US" dirty="0"/>
              <a:t>Digital circuits have 2 voltage states - Logic 0 and Logic 1</a:t>
            </a:r>
          </a:p>
          <a:p>
            <a:r>
              <a:rPr lang="en-US" dirty="0"/>
              <a:t>Logic 1 represents a “High” voltage, like 5 volts</a:t>
            </a:r>
          </a:p>
          <a:p>
            <a:r>
              <a:rPr lang="en-US" dirty="0"/>
              <a:t>Logic 2 represents a “Low” voltage, like 0 volts</a:t>
            </a:r>
          </a:p>
        </p:txBody>
      </p:sp>
    </p:spTree>
    <p:extLst>
      <p:ext uri="{BB962C8B-B14F-4D97-AF65-F5344CB8AC3E}">
        <p14:creationId xmlns:p14="http://schemas.microsoft.com/office/powerpoint/2010/main" val="35406195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BCB96-3539-7042-BD03-6C33D953D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Relevance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E9E3F3-D0E6-1647-B697-2CAD99880F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So, a circuit with low voltage represents 0 and a circuit with high voltage represents 1</a:t>
            </a:r>
          </a:p>
          <a:p>
            <a:r>
              <a:rPr lang="en-US" dirty="0"/>
              <a:t>Where else do we see 0s and 1s?</a:t>
            </a:r>
          </a:p>
        </p:txBody>
      </p:sp>
    </p:spTree>
    <p:extLst>
      <p:ext uri="{BB962C8B-B14F-4D97-AF65-F5344CB8AC3E}">
        <p14:creationId xmlns:p14="http://schemas.microsoft.com/office/powerpoint/2010/main" val="5532892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BCB96-3539-7042-BD03-6C33D953D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Relevance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E9E3F3-D0E6-1647-B697-2CAD99880F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binary number system uses Binary Digits (BITS)</a:t>
            </a:r>
          </a:p>
          <a:p>
            <a:r>
              <a:rPr lang="en-US" dirty="0"/>
              <a:t>8 BITS represents a BYTE - a single character</a:t>
            </a:r>
          </a:p>
          <a:p>
            <a:r>
              <a:rPr lang="en-US" dirty="0"/>
              <a:t>01001010 represents the letter “J”</a:t>
            </a:r>
          </a:p>
          <a:p>
            <a:r>
              <a:rPr lang="en-US" dirty="0"/>
              <a:t>How many characters can be represented using 8 bits?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3002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BCB96-3539-7042-BD03-6C33D953D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Relevance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E9E3F3-D0E6-1647-B697-2CAD99880F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This is how modern day computers came to be</a:t>
            </a:r>
          </a:p>
          <a:p>
            <a:r>
              <a:rPr lang="en-US" dirty="0"/>
              <a:t>Using “integrated circuits” storing “low” and “high” voltages to represent 0s and 1s</a:t>
            </a:r>
          </a:p>
        </p:txBody>
      </p:sp>
    </p:spTree>
    <p:extLst>
      <p:ext uri="{BB962C8B-B14F-4D97-AF65-F5344CB8AC3E}">
        <p14:creationId xmlns:p14="http://schemas.microsoft.com/office/powerpoint/2010/main" val="19942186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BCB96-3539-7042-BD03-6C33D953D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Relevance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E9E3F3-D0E6-1647-B697-2CAD99880F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Circuits can be created to perform tasks to help us in our daily lives</a:t>
            </a:r>
          </a:p>
          <a:p>
            <a:r>
              <a:rPr lang="en-US" dirty="0"/>
              <a:t>Adding a microcontroller (Raspberry Pi, Arduino), we can write programs to interact with the components in a circuit and do useful things</a:t>
            </a:r>
          </a:p>
          <a:p>
            <a:r>
              <a:rPr lang="en-US" dirty="0"/>
              <a:t>For example?</a:t>
            </a:r>
          </a:p>
        </p:txBody>
      </p:sp>
    </p:spTree>
    <p:extLst>
      <p:ext uri="{BB962C8B-B14F-4D97-AF65-F5344CB8AC3E}">
        <p14:creationId xmlns:p14="http://schemas.microsoft.com/office/powerpoint/2010/main" val="17545923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BCB96-3539-7042-BD03-6C33D953D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Ac/dc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E9E3F3-D0E6-1647-B697-2CAD99880F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Besides the name of a great rock band, AC and DC are acronyms for ways current can flow through a circuit</a:t>
            </a:r>
          </a:p>
          <a:p>
            <a:r>
              <a:rPr lang="en-US" dirty="0"/>
              <a:t>In Direct Current (DC) circuits, current only flows in one direction</a:t>
            </a:r>
          </a:p>
          <a:p>
            <a:r>
              <a:rPr lang="en-US" dirty="0"/>
              <a:t>In Alternating Current (AC) circuits, the flow of current is periodically reversed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12869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BCB96-3539-7042-BD03-6C33D953D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AC/DC 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E9E3F3-D0E6-1647-B697-2CAD99880F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AC can be generated and transported at high voltages over long distances with very little energy loss and heat generation</a:t>
            </a:r>
          </a:p>
          <a:p>
            <a:r>
              <a:rPr lang="en-US" dirty="0"/>
              <a:t>That is why AC is used in homes and office buildings, </a:t>
            </a:r>
            <a:r>
              <a:rPr lang="en-US" dirty="0" err="1"/>
              <a:t>etc</a:t>
            </a:r>
            <a:r>
              <a:rPr lang="en-US" dirty="0"/>
              <a:t>…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70374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BCB96-3539-7042-BD03-6C33D953D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AC/DC 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E9E3F3-D0E6-1647-B697-2CAD99880F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DC is used for most digital electronics (computers, radios, flat screen television, cell phones, flashlights, hybrid cars, etc.)</a:t>
            </a:r>
          </a:p>
          <a:p>
            <a:r>
              <a:rPr lang="en-US" dirty="0"/>
              <a:t>DC is produced from batteries</a:t>
            </a:r>
          </a:p>
          <a:p>
            <a:r>
              <a:rPr lang="en-US" dirty="0"/>
              <a:t>DC can be produced from AC using a rectifier (for example, a power supply) that converts AC to DC power at low voltages (typically 3.3 or 5 volts for DC circuits)</a:t>
            </a:r>
          </a:p>
          <a:p>
            <a:r>
              <a:rPr lang="en-US" dirty="0"/>
              <a:t>12 volts DC are typically used to control motors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3099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BCB96-3539-7042-BD03-6C33D953D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Harnessing electricity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E9E3F3-D0E6-1647-B697-2CAD99880F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 typical battery is rated at 1.5 volts</a:t>
            </a:r>
          </a:p>
          <a:p>
            <a:r>
              <a:rPr lang="en-US" dirty="0"/>
              <a:t>There are 2 terminals in a battery</a:t>
            </a:r>
          </a:p>
          <a:p>
            <a:r>
              <a:rPr lang="en-US" dirty="0"/>
              <a:t>The positive terminal (+) has1.5 volts of electric charge</a:t>
            </a:r>
          </a:p>
          <a:p>
            <a:r>
              <a:rPr lang="en-US" dirty="0"/>
              <a:t>The negative terminal (-) has 0 volts of electric charge</a:t>
            </a:r>
          </a:p>
          <a:p>
            <a:r>
              <a:rPr lang="en-US" dirty="0"/>
              <a:t>The difference is 1.5 volts - that’s what voltage is, the difference in charge between 2 points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2EDD52-A7C5-8245-916F-4FE1BC854A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6514" y="387989"/>
            <a:ext cx="1600200" cy="172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1626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BCB96-3539-7042-BD03-6C33D953D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Harnessing electricity - circuits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E9E3F3-D0E6-1647-B697-2CAD99880F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 circuit is a path through which electrical current flows</a:t>
            </a:r>
          </a:p>
          <a:p>
            <a:r>
              <a:rPr lang="en-US" dirty="0"/>
              <a:t>Electricity wants to move from higher voltage (+) to lower voltage (-)</a:t>
            </a:r>
          </a:p>
          <a:p>
            <a:r>
              <a:rPr lang="en-US" dirty="0"/>
              <a:t>When a conductive material (like a copper wire) is attached to the (+) end of the battery a path is created for current to flow</a:t>
            </a:r>
          </a:p>
          <a:p>
            <a:r>
              <a:rPr lang="en-US" dirty="0"/>
              <a:t>If we attach the other end of the conductor to the (–) end of the battery (A VERY BAD IDEA) we have created a loop or circuit</a:t>
            </a:r>
          </a:p>
          <a:p>
            <a:r>
              <a:rPr lang="en-US" dirty="0"/>
              <a:t>In this case, since there is  no load in the circuit, we have a “short” circuit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24E25D-4197-8444-A9AE-A054A8C918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6514" y="387989"/>
            <a:ext cx="1600200" cy="172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2725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BCB96-3539-7042-BD03-6C33D953D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Harnessing electricity - circuits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E9E3F3-D0E6-1647-B697-2CAD99880F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 the case of a short circuit, the power supply (battery) will attempt to provide infinite current – which may burn wires, damage components, etc..</a:t>
            </a:r>
          </a:p>
          <a:p>
            <a:r>
              <a:rPr lang="en-US" dirty="0"/>
              <a:t>We build circuits to do useful things like power a light bulb or make a noise etc..</a:t>
            </a:r>
          </a:p>
          <a:p>
            <a:r>
              <a:rPr lang="en-US" dirty="0"/>
              <a:t>The things that we are powering are called loads</a:t>
            </a:r>
          </a:p>
          <a:p>
            <a:r>
              <a:rPr lang="en-US" dirty="0"/>
              <a:t>A load in a circuit determines how much energy it will consume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233D51-4769-1F4E-A761-699458E474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6514" y="387989"/>
            <a:ext cx="1600200" cy="172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9371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BCB96-3539-7042-BD03-6C33D953D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LED Circuit 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E9E3F3-D0E6-1647-B697-2CAD99880F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8187315" cy="354171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Create a circuit with a 9V battery</a:t>
            </a:r>
            <a:br>
              <a:rPr lang="en-US" dirty="0"/>
            </a:br>
            <a:r>
              <a:rPr lang="en-US" dirty="0"/>
              <a:t>and an LED</a:t>
            </a:r>
          </a:p>
          <a:p>
            <a:pPr marL="0" indent="0">
              <a:buNone/>
            </a:pPr>
            <a:r>
              <a:rPr lang="en-US" dirty="0"/>
              <a:t>Test the circuit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3B46E050-D405-4627-AD48-B986D63235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85164" y="1526847"/>
            <a:ext cx="5347028" cy="4712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27259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1375</TotalTime>
  <Words>1156</Words>
  <Application>Microsoft Office PowerPoint</Application>
  <PresentationFormat>Widescreen</PresentationFormat>
  <Paragraphs>117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0" baseType="lpstr">
      <vt:lpstr>Arial</vt:lpstr>
      <vt:lpstr>Tw Cen MT</vt:lpstr>
      <vt:lpstr>Circuit</vt:lpstr>
      <vt:lpstr>IOT</vt:lpstr>
      <vt:lpstr>electricity</vt:lpstr>
      <vt:lpstr>Ac/dc</vt:lpstr>
      <vt:lpstr>AC/DC Applications</vt:lpstr>
      <vt:lpstr>AC/DC Applications</vt:lpstr>
      <vt:lpstr>Harnessing electricity</vt:lpstr>
      <vt:lpstr>Harnessing electricity - circuits</vt:lpstr>
      <vt:lpstr>Harnessing electricity - circuits</vt:lpstr>
      <vt:lpstr>LED Circuit demo</vt:lpstr>
      <vt:lpstr>Resistance</vt:lpstr>
      <vt:lpstr>current</vt:lpstr>
      <vt:lpstr>Ohm’s law</vt:lpstr>
      <vt:lpstr>LED CIRCUIT DEMO – PART 2</vt:lpstr>
      <vt:lpstr>polarity</vt:lpstr>
      <vt:lpstr>Open / closed circuits</vt:lpstr>
      <vt:lpstr>Open / closed circuits</vt:lpstr>
      <vt:lpstr>switch</vt:lpstr>
      <vt:lpstr>toggle switch</vt:lpstr>
      <vt:lpstr>Create a switched led</vt:lpstr>
      <vt:lpstr>Adding components</vt:lpstr>
      <vt:lpstr>Adding components</vt:lpstr>
      <vt:lpstr>Create a toggled led</vt:lpstr>
      <vt:lpstr>Relevance</vt:lpstr>
      <vt:lpstr>Relevance</vt:lpstr>
      <vt:lpstr>Relevance</vt:lpstr>
      <vt:lpstr>Relevance</vt:lpstr>
      <vt:lpstr>Relevance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Circuits &amp; microcontrollers</dc:title>
  <dc:creator>Jeff Grissom</dc:creator>
  <cp:lastModifiedBy>Jeff Grissom</cp:lastModifiedBy>
  <cp:revision>124</cp:revision>
  <dcterms:created xsi:type="dcterms:W3CDTF">2018-12-05T17:06:17Z</dcterms:created>
  <dcterms:modified xsi:type="dcterms:W3CDTF">2020-02-21T04:49:11Z</dcterms:modified>
</cp:coreProperties>
</file>